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5" r:id="rId2"/>
  </p:sldIdLst>
  <p:sldSz cx="30279975" cy="42808525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57A6"/>
    <a:srgbClr val="632181"/>
    <a:srgbClr val="91278F"/>
    <a:srgbClr val="E2007A"/>
    <a:srgbClr val="BD1A8D"/>
    <a:srgbClr val="8B0E13"/>
    <a:srgbClr val="BD2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206" autoAdjust="0"/>
  </p:normalViewPr>
  <p:slideViewPr>
    <p:cSldViewPr>
      <p:cViewPr>
        <p:scale>
          <a:sx n="66" d="100"/>
          <a:sy n="66" d="100"/>
        </p:scale>
        <p:origin x="-72" y="12612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a-DK" altLang="en-US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D25A0DD-19C7-4537-BC1E-263DFC110CD6}" type="slidenum">
              <a:rPr lang="da-DK" altLang="en-US"/>
              <a:pPr/>
              <a:t>‹#›</a:t>
            </a:fld>
            <a:endParaRPr lang="da-DK" altLang="en-US"/>
          </a:p>
        </p:txBody>
      </p:sp>
    </p:spTree>
    <p:extLst>
      <p:ext uri="{BB962C8B-B14F-4D97-AF65-F5344CB8AC3E}">
        <p14:creationId xmlns:p14="http://schemas.microsoft.com/office/powerpoint/2010/main" val="2167880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a-DK" alt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altLang="en-US" smtClean="0"/>
              <a:t>Click to edit Master text styles</a:t>
            </a:r>
          </a:p>
          <a:p>
            <a:pPr lvl="1"/>
            <a:r>
              <a:rPr lang="da-DK" altLang="en-US" smtClean="0"/>
              <a:t>Second level</a:t>
            </a:r>
          </a:p>
          <a:p>
            <a:pPr lvl="2"/>
            <a:r>
              <a:rPr lang="da-DK" altLang="en-US" smtClean="0"/>
              <a:t>Third level</a:t>
            </a:r>
          </a:p>
          <a:p>
            <a:pPr lvl="3"/>
            <a:r>
              <a:rPr lang="da-DK" altLang="en-US" smtClean="0"/>
              <a:t>Fourth level</a:t>
            </a:r>
          </a:p>
          <a:p>
            <a:pPr lvl="4"/>
            <a:r>
              <a:rPr lang="da-DK" altLang="en-US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 alt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371EF5D-A646-4FAD-822C-D43E6D7292B1}" type="slidenum">
              <a:rPr lang="da-DK" altLang="en-US"/>
              <a:pPr/>
              <a:t>‹#›</a:t>
            </a:fld>
            <a:endParaRPr lang="da-DK" altLang="en-US"/>
          </a:p>
        </p:txBody>
      </p:sp>
    </p:spTree>
    <p:extLst>
      <p:ext uri="{BB962C8B-B14F-4D97-AF65-F5344CB8AC3E}">
        <p14:creationId xmlns:p14="http://schemas.microsoft.com/office/powerpoint/2010/main" val="16530772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21C84F-FD52-4230-9ACF-9125B740FBD8}" type="slidenum">
              <a:rPr lang="da-DK" altLang="en-US"/>
              <a:pPr/>
              <a:t>1</a:t>
            </a:fld>
            <a:endParaRPr lang="da-DK" alt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altLang="en-US"/>
              <a:t>Tekst og Streger i 100% farve – Baggrund i 90% Transparent.</a:t>
            </a:r>
          </a:p>
        </p:txBody>
      </p:sp>
    </p:spTree>
    <p:extLst>
      <p:ext uri="{BB962C8B-B14F-4D97-AF65-F5344CB8AC3E}">
        <p14:creationId xmlns:p14="http://schemas.microsoft.com/office/powerpoint/2010/main" val="286830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600" y="7005638"/>
            <a:ext cx="22710775" cy="1490345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600" y="22483763"/>
            <a:ext cx="22710775" cy="10336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584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49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75763" y="5130800"/>
            <a:ext cx="6845300" cy="33699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38275" y="5130800"/>
            <a:ext cx="20385088" cy="33699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0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10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338" y="10672763"/>
            <a:ext cx="26117550" cy="1780698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338" y="28648025"/>
            <a:ext cx="26117550" cy="93646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5673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8275" y="13160375"/>
            <a:ext cx="13614400" cy="25669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5075" y="13160375"/>
            <a:ext cx="13615988" cy="25669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279650"/>
            <a:ext cx="26115963" cy="8274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975" y="10493375"/>
            <a:ext cx="128095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975" y="15636875"/>
            <a:ext cx="12809538" cy="22999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8900" y="10493375"/>
            <a:ext cx="12873038" cy="51435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8900" y="15636875"/>
            <a:ext cx="12873038" cy="22999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837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407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34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262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975" y="2854325"/>
            <a:ext cx="9766300" cy="99885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3038" y="6164263"/>
            <a:ext cx="15328900" cy="3042126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975" y="12842875"/>
            <a:ext cx="9766300" cy="237918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013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38275" y="5130800"/>
            <a:ext cx="27382788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38275" y="13160375"/>
            <a:ext cx="27382788" cy="256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 kern="12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eaLnBrk="1" fontAlgn="base" hangingPunct="1">
        <a:lnSpc>
          <a:spcPts val="12000"/>
        </a:lnSpc>
        <a:spcBef>
          <a:spcPct val="0"/>
        </a:spcBef>
        <a:spcAft>
          <a:spcPct val="0"/>
        </a:spcAft>
        <a:defRPr sz="10000" b="1">
          <a:solidFill>
            <a:schemeClr val="bg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rtl="0" eaLnBrk="1" fontAlgn="base" hangingPunct="1">
        <a:lnSpc>
          <a:spcPts val="6000"/>
        </a:lnSpc>
        <a:spcBef>
          <a:spcPct val="0"/>
        </a:spcBef>
        <a:spcAft>
          <a:spcPct val="0"/>
        </a:spcAft>
        <a:defRPr sz="48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1588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defRPr sz="3500" kern="1200">
          <a:solidFill>
            <a:schemeClr val="bg2"/>
          </a:solidFill>
          <a:latin typeface="+mn-lt"/>
          <a:ea typeface="+mn-ea"/>
          <a:cs typeface="+mn-cs"/>
        </a:defRPr>
      </a:lvl2pPr>
      <a:lvl3pPr marL="647700" indent="-644525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3pPr>
      <a:lvl4pPr marL="1333500" indent="-609600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609600" algn="l" rtl="0" eaLnBrk="1" fontAlgn="base" hangingPunct="1">
        <a:lnSpc>
          <a:spcPts val="4500"/>
        </a:lnSpc>
        <a:spcBef>
          <a:spcPct val="0"/>
        </a:spcBef>
        <a:spcAft>
          <a:spcPct val="0"/>
        </a:spcAft>
        <a:buFont typeface="Wingdings" panose="05000000000000000000" pitchFamily="2" charset="2"/>
        <a:buChar char=""/>
        <a:defRPr sz="35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6" name="Rectangle 8"/>
          <p:cNvSpPr>
            <a:spLocks noChangeArrowheads="1"/>
          </p:cNvSpPr>
          <p:nvPr/>
        </p:nvSpPr>
        <p:spPr bwMode="auto">
          <a:xfrm>
            <a:off x="719138" y="3834310"/>
            <a:ext cx="28827412" cy="37516168"/>
          </a:xfrm>
          <a:prstGeom prst="rect">
            <a:avLst/>
          </a:prstGeom>
          <a:solidFill>
            <a:schemeClr val="bg2">
              <a:alpha val="10001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>
            <a:off x="719138" y="3834310"/>
            <a:ext cx="28827412" cy="0"/>
          </a:xfrm>
          <a:prstGeom prst="line">
            <a:avLst/>
          </a:prstGeom>
          <a:noFill/>
          <a:ln w="635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>
            <a:off x="719138" y="41350478"/>
            <a:ext cx="28827412" cy="0"/>
          </a:xfrm>
          <a:prstGeom prst="line">
            <a:avLst/>
          </a:prstGeom>
          <a:noFill/>
          <a:ln w="635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27659" name="Picture 11" descr="DTU Corporate logo_F_A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9275" y="809974"/>
            <a:ext cx="1601788" cy="233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020146" y="4121895"/>
            <a:ext cx="27382788" cy="4752975"/>
          </a:xfrm>
        </p:spPr>
        <p:txBody>
          <a:bodyPr/>
          <a:lstStyle/>
          <a:p>
            <a:r>
              <a:rPr lang="en-US" altLang="en-US" dirty="0" smtClean="0"/>
              <a:t>Investigating Machine Learning for Monte-Carlo noise removal in rendered images</a:t>
            </a:r>
            <a:endParaRPr lang="en-US" altLang="en-US" dirty="0">
              <a:solidFill>
                <a:srgbClr val="BD2A33"/>
              </a:solidFill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414230" y="25364702"/>
            <a:ext cx="13009563" cy="10873208"/>
          </a:xfrm>
          <a:noFill/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3600" dirty="0">
                <a:solidFill>
                  <a:srgbClr val="BD2A33"/>
                </a:solidFill>
              </a:rPr>
              <a:t>Introduction</a:t>
            </a:r>
          </a:p>
          <a:p>
            <a:pPr>
              <a:lnSpc>
                <a:spcPct val="100000"/>
              </a:lnSpc>
            </a:pPr>
            <a:r>
              <a:rPr lang="en-US" altLang="en-US" sz="3200" b="0" dirty="0"/>
              <a:t>Recent advances in ray tracing performance have seen a resurgence of path tracing techniques for production rendering, such as architectural rendering or animated movies. </a:t>
            </a:r>
            <a:r>
              <a:rPr lang="en-US" altLang="en-US" sz="3200" b="0" dirty="0" smtClean="0"/>
              <a:t>Path </a:t>
            </a:r>
            <a:r>
              <a:rPr lang="en-US" altLang="en-US" sz="3200" b="0" dirty="0"/>
              <a:t>tracing techniques generate a noisy unbiased image, that can be improved by tracing an elevated number of paths. However, </a:t>
            </a:r>
            <a:r>
              <a:rPr lang="en-US" altLang="en-US" sz="3200" b="0" dirty="0" smtClean="0"/>
              <a:t>when we increase the number of samples, path </a:t>
            </a:r>
            <a:r>
              <a:rPr lang="en-US" altLang="en-US" sz="3200" b="0" dirty="0"/>
              <a:t>tracing becomes progressively less efficient at removing </a:t>
            </a:r>
            <a:r>
              <a:rPr lang="en-US" altLang="en-US" sz="3200" b="0" dirty="0" smtClean="0"/>
              <a:t>noise. In </a:t>
            </a:r>
            <a:r>
              <a:rPr lang="en-US" altLang="en-US" sz="3200" b="0" dirty="0"/>
              <a:t>production rendering </a:t>
            </a:r>
            <a:r>
              <a:rPr lang="en-US" altLang="en-US" sz="3200" b="0" dirty="0" smtClean="0"/>
              <a:t>applications, </a:t>
            </a:r>
            <a:r>
              <a:rPr lang="en-US" altLang="en-US" sz="3200" b="0" dirty="0"/>
              <a:t>noise in the final image </a:t>
            </a:r>
            <a:r>
              <a:rPr lang="en-US" altLang="en-US" sz="3200" b="0" dirty="0" smtClean="0"/>
              <a:t>is unacceptable, so </a:t>
            </a:r>
            <a:r>
              <a:rPr lang="en-US" altLang="en-US" sz="3200" b="0" dirty="0"/>
              <a:t>advanced denoising techniques are applied onto the final </a:t>
            </a:r>
            <a:r>
              <a:rPr lang="en-US" altLang="en-US" sz="3200" b="0" dirty="0" smtClean="0"/>
              <a:t>image [</a:t>
            </a:r>
            <a:r>
              <a:rPr lang="en-US" altLang="en-US" sz="3200" b="0" dirty="0" smtClean="0"/>
              <a:t>1].  </a:t>
            </a:r>
            <a:endParaRPr lang="en-US" altLang="en-US" sz="3200" b="0" dirty="0"/>
          </a:p>
          <a:p>
            <a:pPr>
              <a:lnSpc>
                <a:spcPct val="100000"/>
              </a:lnSpc>
            </a:pPr>
            <a:r>
              <a:rPr lang="en-US" altLang="en-US" sz="3200" b="0" dirty="0"/>
              <a:t>In our experiments, we tried to apply a machine learning approach to denoising Monte Carlo </a:t>
            </a:r>
            <a:r>
              <a:rPr lang="en-US" altLang="en-US" sz="3200" b="0" dirty="0" smtClean="0"/>
              <a:t>images, in the same spirit as in [2]. </a:t>
            </a:r>
            <a:r>
              <a:rPr lang="en-US" altLang="en-US" sz="3200" b="0" dirty="0"/>
              <a:t>We employ clean and noisy Monte </a:t>
            </a:r>
            <a:r>
              <a:rPr lang="en-US" altLang="en-US" sz="3200" b="0" dirty="0" smtClean="0"/>
              <a:t>Carlo images </a:t>
            </a:r>
            <a:r>
              <a:rPr lang="en-US" altLang="en-US" sz="3200" b="0" dirty="0"/>
              <a:t>to train a neural network to denoise images not part of the training set. </a:t>
            </a:r>
          </a:p>
          <a:p>
            <a:pPr>
              <a:lnSpc>
                <a:spcPct val="100000"/>
              </a:lnSpc>
            </a:pPr>
            <a:endParaRPr lang="en-US" altLang="en-US" sz="3200" b="0" dirty="0" smtClean="0">
              <a:solidFill>
                <a:srgbClr val="BD2A33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en-US" sz="3600" dirty="0">
                <a:solidFill>
                  <a:srgbClr val="BD2A33"/>
                </a:solidFill>
              </a:rPr>
              <a:t>Method</a:t>
            </a:r>
          </a:p>
          <a:p>
            <a:pPr>
              <a:lnSpc>
                <a:spcPct val="100000"/>
              </a:lnSpc>
            </a:pPr>
            <a:r>
              <a:rPr lang="en-US" altLang="en-US" sz="3200" b="0" dirty="0"/>
              <a:t>We based our neural network implementation on the work </a:t>
            </a:r>
            <a:r>
              <a:rPr lang="en-US" altLang="en-US" sz="3200" b="0" dirty="0" smtClean="0"/>
              <a:t>by Vincent et al. </a:t>
            </a:r>
            <a:r>
              <a:rPr lang="en-US" altLang="en-US" sz="3200" b="0" dirty="0" smtClean="0"/>
              <a:t>[3,4] </a:t>
            </a:r>
            <a:r>
              <a:rPr lang="en-US" altLang="en-US" sz="3200" b="0" dirty="0"/>
              <a:t>on denoising </a:t>
            </a:r>
            <a:r>
              <a:rPr lang="en-US" altLang="en-US" sz="3200" b="0" dirty="0" smtClean="0"/>
              <a:t>autoencoders. </a:t>
            </a:r>
            <a:r>
              <a:rPr lang="en-US" altLang="en-US" sz="3200" b="0" dirty="0"/>
              <a:t>We </a:t>
            </a:r>
            <a:r>
              <a:rPr lang="en-US" altLang="en-US" sz="3200" b="0" dirty="0" smtClean="0"/>
              <a:t>performed </a:t>
            </a:r>
            <a:r>
              <a:rPr lang="en-US" altLang="en-US" sz="3200" b="0" dirty="0"/>
              <a:t>supervised learning </a:t>
            </a:r>
            <a:r>
              <a:rPr lang="en-US" altLang="en-US" sz="3200" b="0" dirty="0" smtClean="0"/>
              <a:t>on</a:t>
            </a:r>
            <a:r>
              <a:rPr lang="en-US" altLang="en-US" sz="3200" b="0" dirty="0" smtClean="0"/>
              <a:t> </a:t>
            </a:r>
            <a:r>
              <a:rPr lang="en-US" altLang="en-US" sz="3200" b="0" dirty="0"/>
              <a:t>a dataset containing patches </a:t>
            </a:r>
            <a:r>
              <a:rPr lang="en-US" altLang="en-US" sz="3200" b="0" dirty="0" smtClean="0"/>
              <a:t>from </a:t>
            </a:r>
            <a:r>
              <a:rPr lang="en-US" altLang="en-US" sz="3200" b="0" dirty="0"/>
              <a:t>rendered </a:t>
            </a:r>
            <a:r>
              <a:rPr lang="en-US" altLang="en-US" sz="3200" b="0" dirty="0" smtClean="0"/>
              <a:t>images, </a:t>
            </a:r>
            <a:r>
              <a:rPr lang="en-US" altLang="en-US" sz="3200" b="0" dirty="0"/>
              <a:t>with different levels of Monte Carlo noise. </a:t>
            </a:r>
            <a:r>
              <a:rPr lang="en-US" altLang="en-US" sz="3200" b="0" dirty="0" smtClean="0"/>
              <a:t>Our network </a:t>
            </a:r>
            <a:r>
              <a:rPr lang="en-US" altLang="en-US" sz="3200" b="0" dirty="0"/>
              <a:t>consists of two </a:t>
            </a:r>
            <a:r>
              <a:rPr lang="en-US" altLang="en-US" sz="3200" b="0" dirty="0" smtClean="0"/>
              <a:t>parts: </a:t>
            </a:r>
            <a:r>
              <a:rPr lang="en-US" altLang="en-US" sz="3200" b="0" dirty="0"/>
              <a:t>f</a:t>
            </a:r>
            <a:r>
              <a:rPr lang="en-US" altLang="en-US" sz="3200" b="0" dirty="0" smtClean="0"/>
              <a:t>irst</a:t>
            </a:r>
            <a:r>
              <a:rPr lang="en-US" altLang="en-US" sz="3200" b="0" dirty="0"/>
              <a:t>, </a:t>
            </a:r>
            <a:r>
              <a:rPr lang="en-US" altLang="en-US" sz="3200" b="0" dirty="0" smtClean="0"/>
              <a:t>we pre-train a series </a:t>
            </a:r>
            <a:r>
              <a:rPr lang="en-US" altLang="en-US" sz="3200" b="0" dirty="0"/>
              <a:t>of denoising autoencoders to initialize the parameters of our network. Then, we add an extra </a:t>
            </a:r>
            <a:r>
              <a:rPr lang="en-US" altLang="en-US" sz="3200" b="0" dirty="0" smtClean="0"/>
              <a:t>MLP layer </a:t>
            </a:r>
            <a:r>
              <a:rPr lang="en-US" altLang="en-US" sz="3200" b="0" dirty="0"/>
              <a:t>and </a:t>
            </a:r>
            <a:r>
              <a:rPr lang="en-US" altLang="en-US" sz="3200" b="0" dirty="0" smtClean="0"/>
              <a:t>to </a:t>
            </a:r>
            <a:r>
              <a:rPr lang="en-US" altLang="en-US" sz="3200" b="0" dirty="0"/>
              <a:t>update the parameters by performing </a:t>
            </a:r>
            <a:r>
              <a:rPr lang="en-US" altLang="en-US" sz="3200" b="0" dirty="0" smtClean="0"/>
              <a:t>fine tuning. </a:t>
            </a:r>
            <a:endParaRPr lang="en-US" altLang="en-US" sz="3200" b="0" dirty="0"/>
          </a:p>
          <a:p>
            <a:pPr>
              <a:lnSpc>
                <a:spcPct val="100000"/>
              </a:lnSpc>
            </a:pPr>
            <a:endParaRPr lang="en-US" altLang="en-US" sz="3200" b="0" dirty="0" smtClean="0">
              <a:solidFill>
                <a:srgbClr val="BD2A33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3200" b="0" dirty="0" smtClean="0">
              <a:solidFill>
                <a:srgbClr val="BD2A33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3200" b="0" dirty="0" smtClean="0">
              <a:solidFill>
                <a:srgbClr val="BD2A33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3200" b="0" dirty="0" smtClean="0">
              <a:solidFill>
                <a:srgbClr val="BD2A33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3200" b="0" dirty="0">
              <a:solidFill>
                <a:srgbClr val="BD2A33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654" name="Rectangle 6"/>
              <p:cNvSpPr>
                <a:spLocks noGrp="1" noChangeArrowheads="1"/>
              </p:cNvSpPr>
              <p:nvPr>
                <p:ph type="body" sz="half" idx="2"/>
              </p:nvPr>
            </p:nvSpPr>
            <p:spPr>
              <a:xfrm>
                <a:off x="15801751" y="25220686"/>
                <a:ext cx="13009563" cy="15697744"/>
              </a:xfrm>
              <a:noFill/>
            </p:spPr>
            <p:txBody>
              <a:bodyPr/>
              <a:lstStyle/>
              <a:p>
                <a:pPr>
                  <a:lnSpc>
                    <a:spcPct val="100000"/>
                  </a:lnSpc>
                </a:pPr>
                <a:r>
                  <a:rPr lang="en-US" altLang="en-US" sz="3600" dirty="0" smtClean="0">
                    <a:solidFill>
                      <a:srgbClr val="BD2A33"/>
                    </a:solidFill>
                  </a:rPr>
                  <a:t>Results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altLang="en-US" sz="3200" b="0" dirty="0" smtClean="0"/>
                  <a:t>Results are shown in the </a:t>
                </a:r>
                <a:r>
                  <a:rPr lang="en-US" altLang="en-US" sz="3200" b="0" dirty="0"/>
                  <a:t>f</a:t>
                </a:r>
                <a:r>
                  <a:rPr lang="en-US" altLang="en-US" sz="3200" b="0" dirty="0" smtClean="0"/>
                  <a:t>igure above. We </a:t>
                </a:r>
                <a:r>
                  <a:rPr lang="en-US" altLang="en-US" sz="3200" b="0" dirty="0"/>
                  <a:t>implemented our neural network using </a:t>
                </a:r>
                <a:r>
                  <a:rPr lang="en-US" altLang="en-US" sz="3200" b="0" dirty="0" smtClean="0"/>
                  <a:t>the Theano framework </a:t>
                </a:r>
                <a:r>
                  <a:rPr lang="en-US" altLang="en-US" sz="3200" b="0" dirty="0"/>
                  <a:t>running on a NVIDIA GTX 780 Ti GPU. </a:t>
                </a:r>
                <a:r>
                  <a:rPr lang="en-US" altLang="en-US" sz="3200" b="0" dirty="0" smtClean="0"/>
                  <a:t>The training </a:t>
                </a:r>
                <a:r>
                  <a:rPr lang="en-US" altLang="en-US" sz="3200" b="0" dirty="0"/>
                  <a:t>dataset </a:t>
                </a:r>
                <a:r>
                  <a:rPr lang="en-US" altLang="en-US" sz="3200" b="0" dirty="0" smtClean="0"/>
                  <a:t>were patches of </a:t>
                </a:r>
                <a:r>
                  <a:rPr lang="en-US" altLang="en-US" sz="3200" b="0" dirty="0" smtClean="0"/>
                  <a:t>16x16 pixels </a:t>
                </a:r>
                <a:r>
                  <a:rPr lang="en-US" altLang="en-US" sz="3200" b="0" dirty="0" smtClean="0"/>
                  <a:t>from </a:t>
                </a:r>
                <a:r>
                  <a:rPr lang="en-US" altLang="en-US" sz="3200" b="0" dirty="0"/>
                  <a:t>three </a:t>
                </a:r>
                <a:r>
                  <a:rPr lang="en-US" altLang="en-US" sz="3200" b="0" dirty="0" smtClean="0"/>
                  <a:t>rendered 1024x1024 </a:t>
                </a:r>
                <a:r>
                  <a:rPr lang="en-US" altLang="en-US" sz="3200" b="0" dirty="0"/>
                  <a:t>views of the Sponza scene. Renderings were generated using a </a:t>
                </a:r>
                <a:r>
                  <a:rPr lang="en-US" altLang="en-US" sz="3200" b="0" dirty="0" smtClean="0"/>
                  <a:t>diffuse path </a:t>
                </a:r>
                <a:r>
                  <a:rPr lang="en-US" altLang="en-US" sz="3200" b="0" dirty="0"/>
                  <a:t>tracer </a:t>
                </a:r>
                <a:r>
                  <a:rPr lang="en-US" altLang="en-US" sz="3200" b="0" dirty="0" smtClean="0"/>
                  <a:t>implemented on the NVIDIA OptiX ray tracing </a:t>
                </a:r>
                <a:r>
                  <a:rPr lang="en-US" altLang="en-US" sz="3200" b="0" dirty="0"/>
                  <a:t>engine. </a:t>
                </a:r>
                <a:r>
                  <a:rPr lang="en-US" altLang="en-US" sz="3200" b="0" dirty="0" smtClean="0"/>
                  <a:t>All surfaces are diffuse </a:t>
                </a:r>
                <a:r>
                  <a:rPr lang="en-US" altLang="en-US" sz="3200" b="0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en-US" sz="32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en-US" sz="3200" b="0" i="1" smtClean="0">
                            <a:latin typeface="Cambria Math"/>
                            <a:ea typeface="Cambria Math"/>
                          </a:rPr>
                          <m:t>𝜌</m:t>
                        </m:r>
                      </m:e>
                      <m:sub>
                        <m:r>
                          <a:rPr lang="da-DK" altLang="en-US" sz="3200" b="0" i="1" smtClean="0">
                            <a:latin typeface="Cambria Math"/>
                          </a:rPr>
                          <m:t>𝑑</m:t>
                        </m:r>
                      </m:sub>
                    </m:sSub>
                    <m:r>
                      <a:rPr lang="da-DK" altLang="en-US" sz="3200" b="0" i="1" smtClean="0">
                        <a:latin typeface="Cambria Math"/>
                      </a:rPr>
                      <m:t>=(1,1,1)</m:t>
                    </m:r>
                  </m:oMath>
                </a14:m>
                <a:r>
                  <a:rPr lang="en-US" altLang="en-US" sz="3200" b="0" dirty="0"/>
                  <a:t> </a:t>
                </a:r>
                <a:r>
                  <a:rPr lang="en-US" altLang="en-US" sz="3200" b="0" dirty="0" smtClean="0"/>
                  <a:t>reflectance. A </a:t>
                </a:r>
                <a:r>
                  <a:rPr lang="en-US" altLang="en-US" sz="3200" b="0" dirty="0"/>
                  <a:t>constant environment </a:t>
                </a:r>
                <a:r>
                  <a:rPr lang="en-US" altLang="en-US" sz="3200" b="0" dirty="0" smtClean="0"/>
                  <a:t>sky light serves as </a:t>
                </a:r>
                <a:r>
                  <a:rPr lang="en-US" altLang="en-US" sz="3200" b="0" dirty="0" smtClean="0"/>
                  <a:t>illumination</a:t>
                </a:r>
                <a:r>
                  <a:rPr lang="en-US" altLang="en-US" sz="3200" b="0" dirty="0"/>
                  <a:t>. Validation was performed on another view of the same scene.</a:t>
                </a:r>
              </a:p>
              <a:p>
                <a:pPr>
                  <a:lnSpc>
                    <a:spcPct val="100000"/>
                  </a:lnSpc>
                </a:pPr>
                <a:endParaRPr lang="en-US" altLang="en-US" sz="3600" b="0" dirty="0" smtClean="0">
                  <a:solidFill>
                    <a:srgbClr val="BD2A33"/>
                  </a:solidFill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en-US" sz="3600" dirty="0">
                    <a:solidFill>
                      <a:srgbClr val="BD2A33"/>
                    </a:solidFill>
                  </a:rPr>
                  <a:t>Conclusions and Future work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altLang="en-US" sz="3200" b="0" dirty="0" smtClean="0"/>
                  <a:t>We believe that denoising using machine learning is a viable path for production rendering to reduce rendering times. As future steps we would like to expand our framework to reproduce </a:t>
                </a:r>
                <a:r>
                  <a:rPr lang="en-US" altLang="en-US" sz="3200" b="0" dirty="0" smtClean="0"/>
                  <a:t>th</a:t>
                </a:r>
                <a:r>
                  <a:rPr lang="en-US" altLang="en-US" sz="3200" b="0" dirty="0" smtClean="0"/>
                  <a:t>e </a:t>
                </a:r>
                <a:r>
                  <a:rPr lang="en-US" altLang="en-US" sz="3200" b="0" dirty="0" smtClean="0"/>
                  <a:t>work by [2], that originally included reconstruction from scenes with different materials and illumination conditions. Moreover, we would like to investigate an approach using </a:t>
                </a:r>
                <a:r>
                  <a:rPr lang="en-US" altLang="en-US" sz="3200" b="0" dirty="0" smtClean="0"/>
                  <a:t>deep </a:t>
                </a:r>
                <a:r>
                  <a:rPr lang="en-US" altLang="en-US" sz="3200" b="0" dirty="0" smtClean="0"/>
                  <a:t>convolutional neural networks (CNNs), as they are usually more suitable to an image processing environment.</a:t>
                </a:r>
              </a:p>
              <a:p>
                <a:pPr>
                  <a:lnSpc>
                    <a:spcPct val="100000"/>
                  </a:lnSpc>
                </a:pPr>
                <a:endParaRPr lang="en-US" altLang="en-US" sz="3200" b="0" dirty="0"/>
              </a:p>
              <a:p>
                <a:pPr>
                  <a:lnSpc>
                    <a:spcPct val="100000"/>
                  </a:lnSpc>
                </a:pPr>
                <a:r>
                  <a:rPr lang="en-US" altLang="en-US" sz="3600" dirty="0" smtClean="0">
                    <a:solidFill>
                      <a:srgbClr val="BD2A33"/>
                    </a:solidFill>
                  </a:rPr>
                  <a:t>References</a:t>
                </a:r>
                <a:endParaRPr lang="en-US" altLang="en-US" sz="3600" dirty="0">
                  <a:solidFill>
                    <a:srgbClr val="BD2A33"/>
                  </a:solidFill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en-US" sz="3200" b="0" dirty="0" smtClean="0"/>
                  <a:t>[1] M. </a:t>
                </a:r>
                <a:r>
                  <a:rPr lang="en-US" altLang="en-US" sz="3200" b="0" dirty="0" err="1"/>
                  <a:t>Zwicker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W. </a:t>
                </a:r>
                <a:r>
                  <a:rPr lang="en-US" altLang="en-US" sz="3200" b="0" dirty="0" err="1"/>
                  <a:t>Jarosz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J. </a:t>
                </a:r>
                <a:r>
                  <a:rPr lang="en-US" altLang="en-US" sz="3200" b="0" dirty="0" err="1"/>
                  <a:t>Lehtinen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B. </a:t>
                </a:r>
                <a:r>
                  <a:rPr lang="en-US" altLang="en-US" sz="3200" b="0" dirty="0"/>
                  <a:t>Moon, </a:t>
                </a:r>
                <a:r>
                  <a:rPr lang="en-US" altLang="en-US" sz="3200" b="0" dirty="0" smtClean="0"/>
                  <a:t>R. </a:t>
                </a:r>
                <a:r>
                  <a:rPr lang="en-US" altLang="en-US" sz="3200" b="0" dirty="0" err="1"/>
                  <a:t>Ramamoorthi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F. </a:t>
                </a:r>
                <a:r>
                  <a:rPr lang="en-US" altLang="en-US" sz="3200" b="0" dirty="0" err="1"/>
                  <a:t>Rousselle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P. </a:t>
                </a:r>
                <a:r>
                  <a:rPr lang="en-US" altLang="en-US" sz="3200" b="0" dirty="0"/>
                  <a:t>Sen, </a:t>
                </a:r>
                <a:r>
                  <a:rPr lang="en-US" altLang="en-US" sz="3200" b="0" dirty="0" smtClean="0"/>
                  <a:t>C. </a:t>
                </a:r>
                <a:r>
                  <a:rPr lang="en-US" altLang="en-US" sz="3200" b="0" dirty="0" err="1"/>
                  <a:t>Soler</a:t>
                </a:r>
                <a:r>
                  <a:rPr lang="en-US" altLang="en-US" sz="3200" b="0" dirty="0"/>
                  <a:t>, </a:t>
                </a:r>
                <a:r>
                  <a:rPr lang="en-US" altLang="en-US" sz="3200" b="0" dirty="0" smtClean="0"/>
                  <a:t>S. </a:t>
                </a:r>
                <a:r>
                  <a:rPr lang="en-US" altLang="en-US" sz="3200" b="0" dirty="0"/>
                  <a:t>Yoon. Recent Advances in Adaptive Sampling and Reconstruction for Monte Carlo Rendering. </a:t>
                </a:r>
                <a:r>
                  <a:rPr lang="en-US" altLang="en-US" sz="3200" b="0" i="1" dirty="0"/>
                  <a:t>Computer Graphics Forum (Proceedings of </a:t>
                </a:r>
                <a:r>
                  <a:rPr lang="en-US" altLang="en-US" sz="3200" b="0" i="1" dirty="0" err="1"/>
                  <a:t>Eurographics</a:t>
                </a:r>
                <a:r>
                  <a:rPr lang="en-US" altLang="en-US" sz="3200" b="0" i="1" dirty="0"/>
                  <a:t>),</a:t>
                </a:r>
                <a:r>
                  <a:rPr lang="en-US" altLang="en-US" sz="3200" b="0" dirty="0"/>
                  <a:t> May 2015</a:t>
                </a:r>
                <a:r>
                  <a:rPr lang="en-US" altLang="en-US" sz="3200" b="0" dirty="0" smtClean="0"/>
                  <a:t>.</a:t>
                </a:r>
              </a:p>
              <a:p>
                <a:pPr>
                  <a:lnSpc>
                    <a:spcPct val="100000"/>
                  </a:lnSpc>
                </a:pPr>
                <a:r>
                  <a:rPr lang="da-DK" sz="3200" b="0" dirty="0" smtClean="0"/>
                  <a:t>[2] </a:t>
                </a:r>
                <a:r>
                  <a:rPr lang="da-DK" sz="3200" b="0" dirty="0"/>
                  <a:t>N. K. </a:t>
                </a:r>
                <a:r>
                  <a:rPr lang="da-DK" sz="3200" b="0" dirty="0" err="1"/>
                  <a:t>Kalantari</a:t>
                </a:r>
                <a:r>
                  <a:rPr lang="da-DK" sz="3200" b="0" dirty="0"/>
                  <a:t>, S. </a:t>
                </a:r>
                <a:r>
                  <a:rPr lang="da-DK" sz="3200" b="0" dirty="0" err="1"/>
                  <a:t>Bako</a:t>
                </a:r>
                <a:r>
                  <a:rPr lang="da-DK" sz="3200" b="0" dirty="0"/>
                  <a:t>, and P. Sen. A </a:t>
                </a:r>
                <a:r>
                  <a:rPr lang="da-DK" sz="3200" b="0" dirty="0" err="1"/>
                  <a:t>machine</a:t>
                </a:r>
                <a:r>
                  <a:rPr lang="da-DK" sz="3200" b="0" dirty="0"/>
                  <a:t> </a:t>
                </a:r>
                <a:r>
                  <a:rPr lang="da-DK" sz="3200" b="0" dirty="0" err="1"/>
                  <a:t>learning</a:t>
                </a:r>
                <a:r>
                  <a:rPr lang="da-DK" sz="3200" b="0" dirty="0"/>
                  <a:t> approach for </a:t>
                </a:r>
                <a:r>
                  <a:rPr lang="da-DK" sz="3200" b="0" dirty="0" err="1"/>
                  <a:t>filtering</a:t>
                </a:r>
                <a:r>
                  <a:rPr lang="da-DK" sz="3200" b="0" dirty="0"/>
                  <a:t> Monte Carlo </a:t>
                </a:r>
                <a:r>
                  <a:rPr lang="da-DK" sz="3200" b="0" dirty="0" err="1"/>
                  <a:t>noise</a:t>
                </a:r>
                <a:r>
                  <a:rPr lang="da-DK" sz="3200" b="0" dirty="0"/>
                  <a:t>. </a:t>
                </a:r>
                <a:r>
                  <a:rPr lang="da-DK" sz="3200" b="0" i="1" dirty="0"/>
                  <a:t>ACM Trans. Graph.</a:t>
                </a:r>
                <a:r>
                  <a:rPr lang="da-DK" sz="3200" b="0" dirty="0"/>
                  <a:t> 34, 2015</a:t>
                </a:r>
                <a:r>
                  <a:rPr lang="da-DK" sz="3200" b="0" dirty="0" smtClean="0"/>
                  <a:t>.</a:t>
                </a:r>
                <a:endParaRPr lang="en-US" altLang="en-US" sz="3200" b="0" dirty="0"/>
              </a:p>
              <a:p>
                <a:pPr>
                  <a:lnSpc>
                    <a:spcPct val="100000"/>
                  </a:lnSpc>
                </a:pPr>
                <a:r>
                  <a:rPr lang="en-US" altLang="en-US" sz="3200" b="0" dirty="0" smtClean="0"/>
                  <a:t>[3] </a:t>
                </a:r>
                <a:r>
                  <a:rPr lang="en-US" altLang="en-US" sz="3200" b="0" dirty="0"/>
                  <a:t>P. Vincent, H. </a:t>
                </a:r>
                <a:r>
                  <a:rPr lang="en-US" altLang="en-US" sz="3200" b="0" dirty="0" err="1"/>
                  <a:t>Larochelle</a:t>
                </a:r>
                <a:r>
                  <a:rPr lang="en-US" altLang="en-US" sz="3200" b="0" dirty="0"/>
                  <a:t>, Y. </a:t>
                </a:r>
                <a:r>
                  <a:rPr lang="en-US" altLang="en-US" sz="3200" b="0" dirty="0" err="1"/>
                  <a:t>Bengio</a:t>
                </a:r>
                <a:r>
                  <a:rPr lang="en-US" altLang="en-US" sz="3200" b="0" dirty="0"/>
                  <a:t>, P.A. </a:t>
                </a:r>
                <a:r>
                  <a:rPr lang="en-US" altLang="en-US" sz="3200" b="0" dirty="0" err="1" smtClean="0"/>
                  <a:t>Manzagol</a:t>
                </a:r>
                <a:r>
                  <a:rPr lang="en-US" altLang="en-US" sz="3200" b="0" dirty="0" smtClean="0"/>
                  <a:t>. </a:t>
                </a:r>
                <a:r>
                  <a:rPr lang="en-US" altLang="en-US" sz="3200" b="0" dirty="0"/>
                  <a:t>Extracting and   Composing Robust Features with Denoising Autoencoders</a:t>
                </a:r>
                <a:r>
                  <a:rPr lang="en-US" altLang="en-US" sz="3200" b="0" i="1" dirty="0"/>
                  <a:t>, ICML </a:t>
                </a:r>
                <a:r>
                  <a:rPr lang="en-US" altLang="en-US" sz="3200" b="0" i="1" dirty="0" smtClean="0"/>
                  <a:t>2008</a:t>
                </a:r>
                <a:r>
                  <a:rPr lang="en-US" altLang="en-US" sz="3200" b="0" dirty="0" smtClean="0"/>
                  <a:t>.</a:t>
                </a:r>
                <a:endParaRPr lang="en-US" altLang="en-US" sz="3200" b="0" dirty="0"/>
              </a:p>
              <a:p>
                <a:pPr>
                  <a:lnSpc>
                    <a:spcPct val="100000"/>
                  </a:lnSpc>
                </a:pPr>
                <a:r>
                  <a:rPr lang="en-US" altLang="en-US" sz="3200" b="0" dirty="0" smtClean="0"/>
                  <a:t>[</a:t>
                </a:r>
                <a:r>
                  <a:rPr lang="en-US" altLang="en-US" sz="3200" b="0" dirty="0"/>
                  <a:t>4</a:t>
                </a:r>
                <a:r>
                  <a:rPr lang="en-US" altLang="en-US" sz="3200" b="0" dirty="0" smtClean="0"/>
                  <a:t>] </a:t>
                </a:r>
                <a:r>
                  <a:rPr lang="da-DK" sz="3200" b="0" dirty="0" smtClean="0"/>
                  <a:t>P. </a:t>
                </a:r>
                <a:r>
                  <a:rPr lang="da-DK" sz="3200" b="0" dirty="0"/>
                  <a:t>Vincent, </a:t>
                </a:r>
                <a:r>
                  <a:rPr lang="da-DK" sz="3200" b="0" dirty="0" smtClean="0"/>
                  <a:t>H. </a:t>
                </a:r>
                <a:r>
                  <a:rPr lang="da-DK" sz="3200" b="0" dirty="0" err="1"/>
                  <a:t>Larochelle</a:t>
                </a:r>
                <a:r>
                  <a:rPr lang="da-DK" sz="3200" b="0" dirty="0"/>
                  <a:t>, </a:t>
                </a:r>
                <a:r>
                  <a:rPr lang="da-DK" sz="3200" b="0" dirty="0" smtClean="0"/>
                  <a:t>I. </a:t>
                </a:r>
                <a:r>
                  <a:rPr lang="da-DK" sz="3200" b="0" dirty="0" err="1"/>
                  <a:t>Lajoie</a:t>
                </a:r>
                <a:r>
                  <a:rPr lang="da-DK" sz="3200" b="0" dirty="0"/>
                  <a:t>, </a:t>
                </a:r>
                <a:r>
                  <a:rPr lang="da-DK" sz="3200" b="0" dirty="0" smtClean="0"/>
                  <a:t>Y. </a:t>
                </a:r>
                <a:r>
                  <a:rPr lang="da-DK" sz="3200" b="0" dirty="0" err="1"/>
                  <a:t>Bengio</a:t>
                </a:r>
                <a:r>
                  <a:rPr lang="da-DK" sz="3200" b="0" dirty="0"/>
                  <a:t>, </a:t>
                </a:r>
                <a:r>
                  <a:rPr lang="da-DK" sz="3200" b="0" dirty="0" smtClean="0"/>
                  <a:t>P.A. </a:t>
                </a:r>
                <a:r>
                  <a:rPr lang="da-DK" sz="3200" b="0" dirty="0" err="1" smtClean="0"/>
                  <a:t>Manzagol</a:t>
                </a:r>
                <a:r>
                  <a:rPr lang="da-DK" sz="3200" b="0" dirty="0" smtClean="0"/>
                  <a:t>.</a:t>
                </a:r>
                <a:r>
                  <a:rPr lang="da-DK" sz="3200" b="0" dirty="0"/>
                  <a:t> </a:t>
                </a:r>
                <a:r>
                  <a:rPr lang="da-DK" sz="3200" b="0" dirty="0" err="1" smtClean="0"/>
                  <a:t>Stacked</a:t>
                </a:r>
                <a:r>
                  <a:rPr lang="da-DK" sz="3200" b="0" dirty="0" smtClean="0"/>
                  <a:t> </a:t>
                </a:r>
                <a:r>
                  <a:rPr lang="da-DK" sz="3200" b="0" dirty="0" err="1"/>
                  <a:t>Denoising</a:t>
                </a:r>
                <a:r>
                  <a:rPr lang="da-DK" sz="3200" b="0" dirty="0"/>
                  <a:t> </a:t>
                </a:r>
                <a:r>
                  <a:rPr lang="da-DK" sz="3200" b="0" dirty="0" err="1"/>
                  <a:t>Autoencoders</a:t>
                </a:r>
                <a:r>
                  <a:rPr lang="da-DK" sz="3200" b="0" dirty="0"/>
                  <a:t>: Learning </a:t>
                </a:r>
                <a:r>
                  <a:rPr lang="da-DK" sz="3200" b="0" dirty="0" err="1"/>
                  <a:t>Useful</a:t>
                </a:r>
                <a:r>
                  <a:rPr lang="da-DK" sz="3200" b="0" dirty="0"/>
                  <a:t> </a:t>
                </a:r>
                <a:r>
                  <a:rPr lang="da-DK" sz="3200" b="0" dirty="0" err="1"/>
                  <a:t>Representations</a:t>
                </a:r>
                <a:r>
                  <a:rPr lang="da-DK" sz="3200" b="0" dirty="0"/>
                  <a:t> in a Deep Network with a Local </a:t>
                </a:r>
                <a:r>
                  <a:rPr lang="da-DK" sz="3200" b="0" dirty="0" err="1"/>
                  <a:t>Denoising</a:t>
                </a:r>
                <a:r>
                  <a:rPr lang="da-DK" sz="3200" b="0" dirty="0"/>
                  <a:t> </a:t>
                </a:r>
                <a:r>
                  <a:rPr lang="da-DK" sz="3200" b="0" dirty="0" err="1" smtClean="0"/>
                  <a:t>Criterion</a:t>
                </a:r>
                <a:r>
                  <a:rPr lang="da-DK" sz="3200" b="0" dirty="0" smtClean="0"/>
                  <a:t>. ICML 2010.</a:t>
                </a:r>
                <a:endParaRPr lang="da-DK" sz="3200" b="0" dirty="0"/>
              </a:p>
              <a:p>
                <a:pPr>
                  <a:lnSpc>
                    <a:spcPct val="100000"/>
                  </a:lnSpc>
                </a:pPr>
                <a:endParaRPr lang="en-US" altLang="en-US" sz="3600" dirty="0"/>
              </a:p>
            </p:txBody>
          </p:sp>
        </mc:Choice>
        <mc:Fallback>
          <p:sp>
            <p:nvSpPr>
              <p:cNvPr id="27654" name="Rectangle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15801751" y="25220686"/>
                <a:ext cx="13009563" cy="15697744"/>
              </a:xfrm>
              <a:blipFill rotWithShape="1">
                <a:blip r:embed="rId4"/>
                <a:stretch>
                  <a:fillRect l="-2109" t="-854" r="-2296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652" name="Text Box 4"/>
          <p:cNvSpPr txBox="1">
            <a:spLocks noChangeArrowheads="1"/>
          </p:cNvSpPr>
          <p:nvPr/>
        </p:nvSpPr>
        <p:spPr bwMode="auto">
          <a:xfrm>
            <a:off x="1458467" y="7239051"/>
            <a:ext cx="27384375" cy="134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10000"/>
              </a:lnSpc>
            </a:pPr>
            <a:r>
              <a:rPr lang="en-US" altLang="en-US" sz="6000" b="1" dirty="0" smtClean="0"/>
              <a:t>Andrea </a:t>
            </a:r>
            <a:r>
              <a:rPr lang="en-US" altLang="en-US" sz="6000" b="1" dirty="0" err="1" smtClean="0"/>
              <a:t>Luongo</a:t>
            </a:r>
            <a:r>
              <a:rPr lang="en-US" altLang="en-US" sz="6000" b="1" dirty="0" smtClean="0"/>
              <a:t>, Alessandro Dal Corso</a:t>
            </a:r>
            <a:endParaRPr lang="en-US" altLang="en-US" sz="6000" b="1" dirty="0">
              <a:solidFill>
                <a:srgbClr val="BD2A33"/>
              </a:solidFill>
            </a:endParaRPr>
          </a:p>
        </p:txBody>
      </p:sp>
      <p:sp>
        <p:nvSpPr>
          <p:cNvPr id="27653" name="Text Box 5"/>
          <p:cNvSpPr txBox="1">
            <a:spLocks noChangeArrowheads="1"/>
          </p:cNvSpPr>
          <p:nvPr/>
        </p:nvSpPr>
        <p:spPr bwMode="auto">
          <a:xfrm>
            <a:off x="1458913" y="41477081"/>
            <a:ext cx="13009562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2400"/>
              </a:lnSpc>
            </a:pPr>
            <a:r>
              <a:rPr lang="en-US" altLang="en-US" dirty="0" smtClean="0">
                <a:solidFill>
                  <a:srgbClr val="C00000"/>
                </a:solidFill>
              </a:rPr>
              <a:t>DTU Compute – Department of Applied Mathematics and Computer Science</a:t>
            </a:r>
            <a:endParaRPr lang="en-US" altLang="en-US" dirty="0">
              <a:solidFill>
                <a:srgbClr val="C00000"/>
              </a:solidFill>
            </a:endParaRPr>
          </a:p>
        </p:txBody>
      </p:sp>
      <p:sp>
        <p:nvSpPr>
          <p:cNvPr id="27655" name="Text Box 7"/>
          <p:cNvSpPr txBox="1">
            <a:spLocks noChangeArrowheads="1"/>
          </p:cNvSpPr>
          <p:nvPr/>
        </p:nvSpPr>
        <p:spPr bwMode="auto">
          <a:xfrm>
            <a:off x="15811500" y="41477081"/>
            <a:ext cx="13009563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ts val="2400"/>
              </a:lnSpc>
            </a:pPr>
            <a:r>
              <a:rPr lang="en-US" altLang="en-US" dirty="0">
                <a:solidFill>
                  <a:srgbClr val="C00000"/>
                </a:solidFill>
              </a:rPr>
              <a:t>DTU Compute – Department of Applied Mathematics and Computer Science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230" y="1458021"/>
            <a:ext cx="23023513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2498228" y="8835253"/>
            <a:ext cx="24369314" cy="16389788"/>
            <a:chOff x="2498228" y="8835253"/>
            <a:chExt cx="24369314" cy="16389788"/>
          </a:xfrm>
        </p:grpSpPr>
        <p:pic>
          <p:nvPicPr>
            <p:cNvPr id="1032" name="Picture 8" descr="C:\Users\alcor\Downloads\GO\sponzat_3_5_SdA_pretrain100_tuning100_0L128_1L128_2L128_tunerate0.01_pretrainrate0.1_W16_batchsize256.dat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93590" y="16651634"/>
              <a:ext cx="7823487" cy="7823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3" name="Picture 9" descr="C:\Users\alcor\Desktop\image_patch_data\sponzat_3_10000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17077" y="16651634"/>
              <a:ext cx="7823487" cy="7823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C:\Users\alcor\Desktop\image_patch_data\sponzat_3_5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3381" y="16651634"/>
              <a:ext cx="7823487" cy="7823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5" name="Picture 11" descr="C:\Users\alcor\Downloads\GO\sponzat_1_5_SdA_pretrain100_tuning100_0L128_1L128_2L128_tunerate0.01_pretrainrate0.1_W16_batchsize256.dat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16868" y="8835253"/>
              <a:ext cx="7816382" cy="7816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C:\Users\alcor\Desktop\image_patch_data\sponzat_1_5.png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9293" y="8835253"/>
              <a:ext cx="7816382" cy="7816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7" name="Picture 13" descr="C:\Users\alcor\Desktop\image_patch_data\sponzat_1_10000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17077" y="8835253"/>
              <a:ext cx="7816382" cy="7816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4833208" y="24640266"/>
              <a:ext cx="49685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 err="1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Noisy</a:t>
              </a:r>
              <a:r>
                <a:rPr lang="da-DK" sz="3200" b="1" dirty="0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 (5 samples)</a:t>
              </a:r>
              <a:endParaRPr lang="da-DK" sz="3200" b="1" dirty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2646186" y="24572682"/>
              <a:ext cx="49685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Filtered</a:t>
              </a:r>
              <a:endParaRPr lang="da-DK" sz="3200" b="1" dirty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9051161" y="24572681"/>
              <a:ext cx="7816381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Reference (10000 samples)</a:t>
              </a:r>
              <a:endParaRPr lang="da-DK" sz="3200" b="1" dirty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 rot="16200000">
              <a:off x="306340" y="20270989"/>
              <a:ext cx="49685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 err="1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Validation</a:t>
              </a:r>
              <a:r>
                <a:rPr lang="da-DK" sz="3200" b="1" dirty="0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 set image</a:t>
              </a:r>
              <a:endParaRPr lang="da-DK" sz="3200" b="1" dirty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rot="16200000">
              <a:off x="306341" y="12446793"/>
              <a:ext cx="49685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sz="3200" b="1" dirty="0" smtClean="0">
                  <a:solidFill>
                    <a:schemeClr val="bg1">
                      <a:lumMod val="50000"/>
                    </a:schemeClr>
                  </a:solidFill>
                  <a:latin typeface="+mn-lt"/>
                  <a:cs typeface="+mn-cs"/>
                </a:rPr>
                <a:t>Training set image</a:t>
              </a:r>
              <a:endParaRPr lang="da-DK" sz="3200" b="1" dirty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endParaRPr>
            </a:p>
          </p:txBody>
        </p:sp>
      </p:grpSp>
      <p:pic>
        <p:nvPicPr>
          <p:cNvPr id="1038" name="Picture 14" descr="C:\Users\alcor\Desktop\drawing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427" y="37027924"/>
            <a:ext cx="13621202" cy="3571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5418907" y="40270358"/>
            <a:ext cx="4968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 dirty="0" err="1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Denoising</a:t>
            </a:r>
            <a:r>
              <a:rPr lang="da-DK" sz="2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 autoencoders</a:t>
            </a:r>
            <a:endParaRPr lang="da-DK" sz="2400" b="1" dirty="0">
              <a:solidFill>
                <a:schemeClr val="bg1">
                  <a:lumMod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94371" y="39910318"/>
            <a:ext cx="298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 dirty="0" err="1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Noisy</a:t>
            </a:r>
            <a:r>
              <a:rPr lang="da-DK" sz="2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 patch</a:t>
            </a:r>
            <a:endParaRPr lang="da-DK" sz="2400" b="1" dirty="0">
              <a:solidFill>
                <a:schemeClr val="bg1">
                  <a:lumMod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2259667" y="39880701"/>
            <a:ext cx="298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 dirty="0" err="1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Denoised</a:t>
            </a:r>
            <a:r>
              <a:rPr lang="da-DK" sz="2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 patch</a:t>
            </a:r>
            <a:endParaRPr lang="da-DK" sz="2400" b="1" dirty="0">
              <a:solidFill>
                <a:schemeClr val="bg1">
                  <a:lumMod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702729" y="40672789"/>
            <a:ext cx="298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MLP </a:t>
            </a:r>
            <a:r>
              <a:rPr lang="da-DK" sz="2400" b="1" dirty="0" err="1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layer</a:t>
            </a:r>
            <a:endParaRPr lang="da-DK" sz="2400" b="1" dirty="0">
              <a:solidFill>
                <a:schemeClr val="bg1">
                  <a:lumMod val="5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301281" y="40702406"/>
            <a:ext cx="2981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cs"/>
              </a:rPr>
              <a:t>Input</a:t>
            </a:r>
            <a:endParaRPr lang="da-DK" sz="2400" b="1" dirty="0">
              <a:solidFill>
                <a:schemeClr val="bg1">
                  <a:lumMod val="50000"/>
                </a:schemeClr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TU Poster A0 Høj 2 Spalte">
  <a:themeElements>
    <a:clrScheme name="DTU Poster A0 Høj 2 Spalte 13">
      <a:dk1>
        <a:srgbClr val="000000"/>
      </a:dk1>
      <a:lt1>
        <a:srgbClr val="FFFFFF"/>
      </a:lt1>
      <a:dk2>
        <a:srgbClr val="83D0F0"/>
      </a:dk2>
      <a:lt2>
        <a:srgbClr val="707173"/>
      </a:lt2>
      <a:accent1>
        <a:srgbClr val="D4D600"/>
      </a:accent1>
      <a:accent2>
        <a:srgbClr val="E95E0F"/>
      </a:accent2>
      <a:accent3>
        <a:srgbClr val="FFFFFF"/>
      </a:accent3>
      <a:accent4>
        <a:srgbClr val="000000"/>
      </a:accent4>
      <a:accent5>
        <a:srgbClr val="E6E8AA"/>
      </a:accent5>
      <a:accent6>
        <a:srgbClr val="D3540C"/>
      </a:accent6>
      <a:hlink>
        <a:srgbClr val="F29400"/>
      </a:hlink>
      <a:folHlink>
        <a:srgbClr val="E2001A"/>
      </a:folHlink>
    </a:clrScheme>
    <a:fontScheme name="DTU Poster A0 Høj 2 Spal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TU Poster A0 Høj 2 Spal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TU Poster A0 Høj 2 Spal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TU Poster A0 Høj 2 Spalte 13">
        <a:dk1>
          <a:srgbClr val="000000"/>
        </a:dk1>
        <a:lt1>
          <a:srgbClr val="FFFFFF"/>
        </a:lt1>
        <a:dk2>
          <a:srgbClr val="83D0F0"/>
        </a:dk2>
        <a:lt2>
          <a:srgbClr val="707173"/>
        </a:lt2>
        <a:accent1>
          <a:srgbClr val="D4D600"/>
        </a:accent1>
        <a:accent2>
          <a:srgbClr val="E95E0F"/>
        </a:accent2>
        <a:accent3>
          <a:srgbClr val="FFFFFF"/>
        </a:accent3>
        <a:accent4>
          <a:srgbClr val="000000"/>
        </a:accent4>
        <a:accent5>
          <a:srgbClr val="E6E8AA"/>
        </a:accent5>
        <a:accent6>
          <a:srgbClr val="D3540C"/>
        </a:accent6>
        <a:hlink>
          <a:srgbClr val="F29400"/>
        </a:hlink>
        <a:folHlink>
          <a:srgbClr val="E2001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A0_Hoj_2_spalte</Template>
  <TotalTime>239</TotalTime>
  <Words>493</Words>
  <Application>Microsoft Office PowerPoint</Application>
  <PresentationFormat>Custom</PresentationFormat>
  <Paragraphs>36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DTU Poster A0 Høj 2 Spalte</vt:lpstr>
      <vt:lpstr>Investigating Machine Learning for Monte-Carlo noise removal in rendered images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denoising of rendered Monte-Carlo images</dc:title>
  <dc:creator>Alessandro Dal Corso</dc:creator>
  <cp:lastModifiedBy> </cp:lastModifiedBy>
  <cp:revision>37</cp:revision>
  <dcterms:created xsi:type="dcterms:W3CDTF">2016-07-14T13:40:30Z</dcterms:created>
  <dcterms:modified xsi:type="dcterms:W3CDTF">2016-07-31T09:14:54Z</dcterms:modified>
</cp:coreProperties>
</file>

<file path=docProps/thumbnail.jpeg>
</file>